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Barlow" pitchFamily="2" charset="77"/>
      <p:regular r:id="rId25"/>
      <p:bold r:id="rId26"/>
      <p:italic r:id="rId27"/>
      <p:boldItalic r:id="rId28"/>
    </p:embeddedFont>
    <p:embeddedFont>
      <p:font typeface="Barlow Medium" panose="020F0502020204030204" pitchFamily="3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kfo1vpln4LiKOmmg4q2g2VjWd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00"/>
    <p:restoredTop sz="94688"/>
  </p:normalViewPr>
  <p:slideViewPr>
    <p:cSldViewPr snapToGrid="0">
      <p:cViewPr varScale="1">
        <p:scale>
          <a:sx n="80" d="100"/>
          <a:sy n="80" d="100"/>
        </p:scale>
        <p:origin x="216" y="1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fde1a31e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2fde1a31e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7a1173f6f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7a1173f6f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7a1173f6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7a1173f6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600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the video at 15:10</a:t>
            </a: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f47d7fb01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f47d7fb01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f47d7fb01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f47d7fb01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7f9ef906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7f9ef906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f47d7fb01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f47d7fb01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24422d48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f24422d48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2a39c06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2a39c06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7fbef01f1f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7fbef01f1f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7fbef01f1f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7fbef01f1f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7fbef01f1f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7fbef01f1f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7fbef01f1f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7fbef01f1f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7fbef01f1f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7fbef01f1f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fbef01f1f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7fbef01f1f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7fbef01f1f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7fbef01f1f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7fbef01f1f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7fbef01f1f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7fbef01f1f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7fbef01f1f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7fbef01f1f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7fbef01f1f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7fbef01f1f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7fbef01f1f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7fbef01f1f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7fbef01f1f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7fbef01f1f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7fbef01f1f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7fbef01f1f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7fbef01f1f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7fbef01f1f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7fbef01f1f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7fbef01f1f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fbef01f1f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7fbef01f1f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7fbef01f1f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7fbef01f1f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7fbef01f1f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7fbef01f1f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fbef01f1f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7fbef01f1f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7fbef01f1f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7fbef01f1f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7fbef01f1f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fbef01f1f_0_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7fbef01f1f_0_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g27fbef01f1f_0_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27fbef01f1f_0_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7fbef01f1f_0_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7fbef01f1f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7fbef01f1f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7fbef01f1f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7fbef01f1f_0_0"/>
          <p:cNvSpPr txBox="1"/>
          <p:nvPr/>
        </p:nvSpPr>
        <p:spPr>
          <a:xfrm>
            <a:off x="10245667" y="6353000"/>
            <a:ext cx="19464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Ready for Retail!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de1a31ea7_0_0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Ready for Retail!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87" name="Google Shape;87;p2"/>
          <p:cNvSpPr txBox="1">
            <a:spLocks noGrp="1"/>
          </p:cNvSpPr>
          <p:nvPr>
            <p:ph type="body" idx="1"/>
          </p:nvPr>
        </p:nvSpPr>
        <p:spPr>
          <a:xfrm>
            <a:off x="699700" y="1743808"/>
            <a:ext cx="105741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196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3200"/>
              <a:t>Define “retail” and “marketing.”</a:t>
            </a:r>
            <a:br>
              <a:rPr lang="en-US" sz="3200"/>
            </a:br>
            <a:r>
              <a:rPr lang="en-US" sz="3200"/>
              <a:t> </a:t>
            </a:r>
            <a:endParaRPr/>
          </a:p>
          <a:p>
            <a:pPr marL="228600" lvl="0" indent="-196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3200"/>
              <a:t>Identify one retailer that has made an impact on music-making.</a:t>
            </a:r>
            <a:br>
              <a:rPr lang="en-US" sz="3200"/>
            </a:br>
            <a:endParaRPr/>
          </a:p>
          <a:p>
            <a:pPr marL="228600" lvl="0" indent="-196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3200"/>
              <a:t>Create a novel idea for a new music retailer.</a:t>
            </a:r>
            <a:br>
              <a:rPr lang="en-US" sz="3200"/>
            </a:br>
            <a:endParaRPr/>
          </a:p>
          <a:p>
            <a:pPr marL="228600" lvl="0" indent="-196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3200"/>
              <a:t>Draw and illustrate a store and develop a “pitch” for why your store should be supported. 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7a1173f6f3_0_2"/>
          <p:cNvSpPr txBox="1">
            <a:spLocks noGrp="1"/>
          </p:cNvSpPr>
          <p:nvPr>
            <p:ph type="title"/>
          </p:nvPr>
        </p:nvSpPr>
        <p:spPr>
          <a:xfrm>
            <a:off x="415650" y="2565625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What are some things you use daily?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7a1173f6f3_0_7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some stores you might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purchase these items from?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699700" y="593375"/>
            <a:ext cx="4950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What does </a:t>
            </a: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"retail" mean?</a:t>
            </a:r>
            <a:endParaRPr sz="4000"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699700" y="2314650"/>
            <a:ext cx="31200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3200"/>
              <a:buNone/>
            </a:pPr>
            <a:endParaRPr sz="3200">
              <a:solidFill>
                <a:srgbClr val="75757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202124"/>
              </a:buClr>
              <a:buSzPts val="3200"/>
              <a:buNone/>
            </a:pPr>
            <a:r>
              <a:rPr lang="en-US" sz="3200"/>
              <a:t>Retail is the sale of goods to the public. </a:t>
            </a:r>
            <a:endParaRPr sz="3200"/>
          </a:p>
        </p:txBody>
      </p:sp>
      <p:pic>
        <p:nvPicPr>
          <p:cNvPr id="104" name="Google Shape;10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600" y="810174"/>
            <a:ext cx="6969001" cy="4902824"/>
          </a:xfrm>
          <a:prstGeom prst="rect">
            <a:avLst/>
          </a:prstGeom>
          <a:noFill/>
          <a:ln w="76200" cap="flat" cmpd="sng">
            <a:solidFill>
              <a:srgbClr val="01486B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What does "marketing" mean?</a:t>
            </a:r>
            <a:endParaRPr sz="4000"/>
          </a:p>
        </p:txBody>
      </p:sp>
      <p:sp>
        <p:nvSpPr>
          <p:cNvPr id="110" name="Google Shape;110;p6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ct val="89208"/>
              <a:buNone/>
            </a:pPr>
            <a:endParaRPr sz="3587">
              <a:solidFill>
                <a:srgbClr val="75757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02124"/>
              </a:buClr>
              <a:buSzPct val="74323"/>
              <a:buNone/>
            </a:pPr>
            <a:r>
              <a:rPr lang="en-US" sz="4305">
                <a:solidFill>
                  <a:srgbClr val="757575"/>
                </a:solidFill>
              </a:rPr>
              <a:t>Marketing is the activity or business of promoting and selling products or services.</a:t>
            </a:r>
            <a:endParaRPr sz="4305">
              <a:solidFill>
                <a:srgbClr val="75757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02124"/>
              </a:buClr>
              <a:buSzPct val="100000"/>
              <a:buNone/>
            </a:pPr>
            <a:endParaRPr sz="3200">
              <a:solidFill>
                <a:srgbClr val="202124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02124"/>
              </a:buClr>
              <a:buSzPct val="100000"/>
              <a:buNone/>
            </a:pPr>
            <a:endParaRPr sz="3200">
              <a:solidFill>
                <a:srgbClr val="20212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>
              <a:solidFill>
                <a:srgbClr val="C27BA0"/>
              </a:solidFill>
            </a:endParaRPr>
          </a:p>
        </p:txBody>
      </p:sp>
      <p:pic>
        <p:nvPicPr>
          <p:cNvPr id="111" name="Google Shape;11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8875" y="434950"/>
            <a:ext cx="5569426" cy="55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>
            <a:spLocks noGrp="1"/>
          </p:cNvSpPr>
          <p:nvPr>
            <p:ph type="title"/>
          </p:nvPr>
        </p:nvSpPr>
        <p:spPr>
          <a:xfrm>
            <a:off x="664700" y="593375"/>
            <a:ext cx="2757600" cy="49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4000"/>
              <a:t>What is your favorite retail store and why? </a:t>
            </a:r>
            <a:endParaRPr sz="4000"/>
          </a:p>
        </p:txBody>
      </p:sp>
      <p:pic>
        <p:nvPicPr>
          <p:cNvPr id="117" name="Google Shape;11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250" y="593375"/>
            <a:ext cx="8130807" cy="519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xfrm>
            <a:off x="679150" y="-289153"/>
            <a:ext cx="4037400" cy="50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4477"/>
              <a:t>Do you know of any music stores? </a:t>
            </a:r>
            <a:br>
              <a:rPr lang="en-US" sz="4477"/>
            </a:br>
            <a:endParaRPr/>
          </a:p>
        </p:txBody>
      </p:sp>
      <p:pic>
        <p:nvPicPr>
          <p:cNvPr id="123" name="Google Shape;12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0675" y="354975"/>
            <a:ext cx="7170649" cy="5650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994"/>
              <a:buFont typeface="Play"/>
              <a:buNone/>
            </a:pPr>
            <a:r>
              <a:rPr lang="en-US" sz="4477"/>
              <a:t>What do you think makes a store successful? </a:t>
            </a:r>
            <a:endParaRPr sz="4477"/>
          </a:p>
        </p:txBody>
      </p:sp>
      <p:pic>
        <p:nvPicPr>
          <p:cNvPr id="129" name="Google Shape;12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1600" y="539875"/>
            <a:ext cx="6695316" cy="25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>
            <a:spLocks noGrp="1"/>
          </p:cNvSpPr>
          <p:nvPr>
            <p:ph type="title"/>
          </p:nvPr>
        </p:nvSpPr>
        <p:spPr>
          <a:xfrm>
            <a:off x="699700" y="593382"/>
            <a:ext cx="10906500" cy="14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4000"/>
              <a:t>Music retailers that have shaped the music industry…</a:t>
            </a:r>
            <a:endParaRPr sz="4000" b="0">
              <a:solidFill>
                <a:srgbClr val="75757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35" name="Google Shape;135;p10"/>
          <p:cNvSpPr txBox="1">
            <a:spLocks noGrp="1"/>
          </p:cNvSpPr>
          <p:nvPr>
            <p:ph type="body" idx="1"/>
          </p:nvPr>
        </p:nvSpPr>
        <p:spPr>
          <a:xfrm>
            <a:off x="808950" y="2197008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/>
              <a:t>Today, you will learn stories of some music retailers that have shaped the music industry and apply these stories to a new store that you create!</a:t>
            </a:r>
            <a:endParaRPr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Sweetwater </a:t>
            </a:r>
            <a:endParaRPr sz="4000"/>
          </a:p>
        </p:txBody>
      </p:sp>
      <p:sp>
        <p:nvSpPr>
          <p:cNvPr id="141" name="Google Shape;141;p11"/>
          <p:cNvSpPr txBox="1">
            <a:spLocks noGrp="1"/>
          </p:cNvSpPr>
          <p:nvPr>
            <p:ph type="body" idx="1"/>
          </p:nvPr>
        </p:nvSpPr>
        <p:spPr>
          <a:xfrm>
            <a:off x="699700" y="1736650"/>
            <a:ext cx="51369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400"/>
              <a:t>Sweetwater is one of the largest music retailers in the country. </a:t>
            </a:r>
            <a:endParaRPr sz="2400"/>
          </a:p>
          <a:p>
            <a:pPr marL="22860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2400"/>
              <a:t>Sweetwater was started by Chuck Surack to provide equipment for music-makers. </a:t>
            </a:r>
            <a:endParaRPr sz="2400"/>
          </a:p>
          <a:p>
            <a:pPr marL="22860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2400"/>
              <a:t>What does Chuck say is the key to success at Sweetwater? </a:t>
            </a:r>
            <a:br>
              <a:rPr lang="en-US" sz="2400"/>
            </a:br>
            <a:r>
              <a:rPr lang="en-US" sz="2400"/>
              <a:t>(answer on your worksheet) </a:t>
            </a:r>
            <a:endParaRPr sz="2400">
              <a:solidFill>
                <a:srgbClr val="FF0000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142" name="Google Shape;142;p11"/>
          <p:cNvGrpSpPr/>
          <p:nvPr/>
        </p:nvGrpSpPr>
        <p:grpSpPr>
          <a:xfrm>
            <a:off x="6122488" y="1809983"/>
            <a:ext cx="5389142" cy="3238024"/>
            <a:chOff x="6887300" y="2058267"/>
            <a:chExt cx="4229100" cy="2381250"/>
          </a:xfrm>
        </p:grpSpPr>
        <p:pic>
          <p:nvPicPr>
            <p:cNvPr id="143" name="Google Shape;143;p11" title="E15_Image_SurackChuck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87300" y="2058267"/>
              <a:ext cx="4229100" cy="2381250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4" name="Google Shape;144;p11">
              <a:hlinkClick r:id="" action="ppaction://hlinkshowjump?jump=nextslide"/>
            </p:cNvPr>
            <p:cNvSpPr/>
            <p:nvPr/>
          </p:nvSpPr>
          <p:spPr>
            <a:xfrm rot="5400000">
              <a:off x="8858600" y="312779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W-Trimmed">
            <a:hlinkClick r:id="" action="ppaction://media"/>
            <a:extLst>
              <a:ext uri="{FF2B5EF4-FFF2-40B4-BE49-F238E27FC236}">
                <a16:creationId xmlns:a16="http://schemas.microsoft.com/office/drawing/2014/main" id="{D8EAE1F9-B584-409E-554F-049F518866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Reverb</a:t>
            </a:r>
            <a:endParaRPr sz="4100"/>
          </a:p>
        </p:txBody>
      </p:sp>
      <p:sp>
        <p:nvSpPr>
          <p:cNvPr id="155" name="Google Shape;155;p12"/>
          <p:cNvSpPr txBox="1">
            <a:spLocks noGrp="1"/>
          </p:cNvSpPr>
          <p:nvPr>
            <p:ph type="body" idx="1"/>
          </p:nvPr>
        </p:nvSpPr>
        <p:spPr>
          <a:xfrm>
            <a:off x="699700" y="2036700"/>
            <a:ext cx="47367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400"/>
              <a:t>Reverb was started in 2013 by David Kalt as an online platform to buy and sell musical products (both new and used).</a:t>
            </a:r>
            <a:br>
              <a:rPr lang="en-US" sz="2400"/>
            </a:br>
            <a:endParaRPr sz="2400"/>
          </a:p>
          <a:p>
            <a:pPr marL="228600" lvl="0" indent="-2222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2400"/>
              <a:t>It is now owned by Etsy. </a:t>
            </a:r>
            <a:endParaRPr sz="2400">
              <a:solidFill>
                <a:srgbClr val="FF0000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156" name="Google Shape;156;p12"/>
          <p:cNvGrpSpPr/>
          <p:nvPr/>
        </p:nvGrpSpPr>
        <p:grpSpPr>
          <a:xfrm>
            <a:off x="5696366" y="1800407"/>
            <a:ext cx="5843654" cy="3257176"/>
            <a:chOff x="5997725" y="2669000"/>
            <a:chExt cx="4207700" cy="2369200"/>
          </a:xfrm>
        </p:grpSpPr>
        <p:pic>
          <p:nvPicPr>
            <p:cNvPr id="157" name="Google Shape;157;p12" title="E15_Image_KaltDavid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97725" y="2669000"/>
              <a:ext cx="4207700" cy="2369200"/>
            </a:xfrm>
            <a:prstGeom prst="rect">
              <a:avLst/>
            </a:prstGeom>
            <a:solidFill>
              <a:srgbClr val="01486B"/>
            </a:solidFill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58" name="Google Shape;158;p12">
              <a:hlinkClick r:id="" action="ppaction://hlinkshowjump?jump=nextslide"/>
            </p:cNvPr>
            <p:cNvSpPr/>
            <p:nvPr/>
          </p:nvSpPr>
          <p:spPr>
            <a:xfrm rot="5400000">
              <a:off x="7958312" y="373249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verb-trimmed">
            <a:hlinkClick r:id="" action="ppaction://media"/>
            <a:extLst>
              <a:ext uri="{FF2B5EF4-FFF2-40B4-BE49-F238E27FC236}">
                <a16:creationId xmlns:a16="http://schemas.microsoft.com/office/drawing/2014/main" id="{D9637068-C9D9-F9F3-D237-BE9B48E259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635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Barlow"/>
                <a:ea typeface="Barlow"/>
                <a:cs typeface="Barlow"/>
                <a:sym typeface="Barlow"/>
              </a:rPr>
              <a:t>Guitar Center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69" name="Google Shape;16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Guitar Center was one of the biggest retailers in the mid-2000s with over 300 stores. 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What do you think they sold at Guitar Center? 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Guitar Center is an example of what is known as a brick and mortar store, which means it has a physical storefront.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7f9ef906f0_0_0"/>
          <p:cNvSpPr txBox="1">
            <a:spLocks noGrp="1"/>
          </p:cNvSpPr>
          <p:nvPr>
            <p:ph type="title"/>
          </p:nvPr>
        </p:nvSpPr>
        <p:spPr>
          <a:xfrm>
            <a:off x="699700" y="436192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Falcetti’s Music</a:t>
            </a:r>
            <a:endParaRPr sz="4000"/>
          </a:p>
        </p:txBody>
      </p:sp>
      <p:sp>
        <p:nvSpPr>
          <p:cNvPr id="175" name="Google Shape;175;g27f9ef906f0_0_0"/>
          <p:cNvSpPr txBox="1">
            <a:spLocks noGrp="1"/>
          </p:cNvSpPr>
          <p:nvPr>
            <p:ph type="body" idx="1"/>
          </p:nvPr>
        </p:nvSpPr>
        <p:spPr>
          <a:xfrm>
            <a:off x="699700" y="1626600"/>
            <a:ext cx="4477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There are lots of brick and mortar music stores. Many of them are family-owned. </a:t>
            </a:r>
            <a:br>
              <a:rPr lang="en-US" sz="240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Listen to Sam and Peggy Falcetti talk about Falcetti Music stores.</a:t>
            </a:r>
            <a:endParaRPr sz="2400"/>
          </a:p>
        </p:txBody>
      </p:sp>
      <p:grpSp>
        <p:nvGrpSpPr>
          <p:cNvPr id="176" name="Google Shape;176;g27f9ef906f0_0_0"/>
          <p:cNvGrpSpPr/>
          <p:nvPr/>
        </p:nvGrpSpPr>
        <p:grpSpPr>
          <a:xfrm>
            <a:off x="5249475" y="1676037"/>
            <a:ext cx="6232776" cy="3505926"/>
            <a:chOff x="5329900" y="1352099"/>
            <a:chExt cx="6232776" cy="3505926"/>
          </a:xfrm>
        </p:grpSpPr>
        <p:pic>
          <p:nvPicPr>
            <p:cNvPr id="177" name="Google Shape;177;g27f9ef906f0_0_0" title="E15_Image_Falcetti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29900" y="1352099"/>
              <a:ext cx="6232776" cy="3505926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78" name="Google Shape;178;g27f9ef906f0_0_0">
              <a:hlinkClick r:id="" action="ppaction://hlinkshowjump?jump=nextslide"/>
            </p:cNvPr>
            <p:cNvSpPr/>
            <p:nvPr/>
          </p:nvSpPr>
          <p:spPr>
            <a:xfrm rot="5400000">
              <a:off x="8303025" y="2983959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alcetti-intro">
            <a:hlinkClick r:id="" action="ppaction://media"/>
            <a:extLst>
              <a:ext uri="{FF2B5EF4-FFF2-40B4-BE49-F238E27FC236}">
                <a16:creationId xmlns:a16="http://schemas.microsoft.com/office/drawing/2014/main" id="{3E490F15-5065-FD7E-45C4-0545966C3E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4763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 txBox="1">
            <a:spLocks noGrp="1"/>
          </p:cNvSpPr>
          <p:nvPr>
            <p:ph type="title"/>
          </p:nvPr>
        </p:nvSpPr>
        <p:spPr>
          <a:xfrm>
            <a:off x="415600" y="1788525"/>
            <a:ext cx="11360700" cy="22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0434"/>
              <a:buFont typeface="Play"/>
              <a:buNone/>
            </a:pPr>
            <a:r>
              <a:rPr lang="en-US" sz="4600"/>
              <a:t>Now it's your turn!</a:t>
            </a:r>
            <a:br>
              <a:rPr lang="en-US" sz="4600"/>
            </a:br>
            <a:endParaRPr sz="46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0434"/>
              <a:buFont typeface="Play"/>
              <a:buNone/>
            </a:pPr>
            <a:r>
              <a:rPr lang="en-US" sz="4600" b="0">
                <a:solidFill>
                  <a:srgbClr val="757575"/>
                </a:solidFill>
                <a:latin typeface="Barlow Medium"/>
                <a:ea typeface="Barlow Medium"/>
                <a:cs typeface="Barlow Medium"/>
                <a:sym typeface="Barlow Medium"/>
              </a:rPr>
              <a:t>In your groups, it’s time to create </a:t>
            </a:r>
            <a:endParaRPr sz="4600" b="0">
              <a:solidFill>
                <a:srgbClr val="757575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0434"/>
              <a:buFont typeface="Play"/>
              <a:buNone/>
            </a:pPr>
            <a:r>
              <a:rPr lang="en-US" sz="4600" b="0">
                <a:solidFill>
                  <a:srgbClr val="757575"/>
                </a:solidFill>
                <a:latin typeface="Barlow Medium"/>
                <a:ea typeface="Barlow Medium"/>
                <a:cs typeface="Barlow Medium"/>
                <a:sym typeface="Barlow Medium"/>
              </a:rPr>
              <a:t>your own retail store concept.</a:t>
            </a:r>
            <a:r>
              <a:rPr lang="en-US" b="0">
                <a:solidFill>
                  <a:srgbClr val="757575"/>
                </a:solidFill>
                <a:latin typeface="Barlow Medium"/>
                <a:ea typeface="Barlow Medium"/>
                <a:cs typeface="Barlow Medium"/>
                <a:sym typeface="Barlow Medium"/>
              </a:rPr>
              <a:t> </a:t>
            </a:r>
            <a:endParaRPr b="0">
              <a:solidFill>
                <a:srgbClr val="757575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 txBox="1">
            <a:spLocks noGrp="1"/>
          </p:cNvSpPr>
          <p:nvPr>
            <p:ph type="title"/>
          </p:nvPr>
        </p:nvSpPr>
        <p:spPr>
          <a:xfrm>
            <a:off x="415650" y="2712075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Share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f24422d480_0_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 sz="4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2f24422d480_0_1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Music Retailer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Entrepreneur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 Manufacturer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Store Design Specialist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Accountant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Human Resources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Marketer</a:t>
            </a:r>
            <a:endParaRPr sz="1800">
              <a:solidFill>
                <a:srgbClr val="757575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02a39c065f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394</Words>
  <Application>Microsoft Macintosh PowerPoint</Application>
  <PresentationFormat>Widescreen</PresentationFormat>
  <Paragraphs>54</Paragraphs>
  <Slides>22</Slides>
  <Notes>22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Barlow Medium</vt:lpstr>
      <vt:lpstr>Barlow</vt:lpstr>
      <vt:lpstr>Calibri</vt:lpstr>
      <vt:lpstr>Play</vt:lpstr>
      <vt:lpstr>Roboto</vt:lpstr>
      <vt:lpstr>Arial</vt:lpstr>
      <vt:lpstr>Build on Music!</vt:lpstr>
      <vt:lpstr>PowerPoint Presentation</vt:lpstr>
      <vt:lpstr>Ready for Retail! </vt:lpstr>
      <vt:lpstr>Lesson Objectives</vt:lpstr>
      <vt:lpstr>What are some things you use daily?</vt:lpstr>
      <vt:lpstr>What are some stores you might  purchase these items from?</vt:lpstr>
      <vt:lpstr>  What does  "retail" mean?</vt:lpstr>
      <vt:lpstr>What does "marketing" mean?</vt:lpstr>
      <vt:lpstr>What is your favorite retail store and why? </vt:lpstr>
      <vt:lpstr>Do you know of any music stores?  </vt:lpstr>
      <vt:lpstr>What do you think makes a store successful? </vt:lpstr>
      <vt:lpstr>Music retailers that have shaped the music industry…</vt:lpstr>
      <vt:lpstr>Sweetwater </vt:lpstr>
      <vt:lpstr>PowerPoint Presentation</vt:lpstr>
      <vt:lpstr>Reverb</vt:lpstr>
      <vt:lpstr>PowerPoint Presentation</vt:lpstr>
      <vt:lpstr>Guitar Center </vt:lpstr>
      <vt:lpstr>Falcetti’s Music</vt:lpstr>
      <vt:lpstr>PowerPoint Presentation</vt:lpstr>
      <vt:lpstr>Now it's your turn!  In your groups, it’s time to create  your own retail store concept. </vt:lpstr>
      <vt:lpstr>Share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B.J. Morgan</cp:lastModifiedBy>
  <cp:revision>5</cp:revision>
  <dcterms:created xsi:type="dcterms:W3CDTF">2024-05-27T10:57:34Z</dcterms:created>
  <dcterms:modified xsi:type="dcterms:W3CDTF">2024-12-04T22:09:26Z</dcterms:modified>
</cp:coreProperties>
</file>